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3" r:id="rId1"/>
  </p:sldMasterIdLst>
  <p:sldIdLst>
    <p:sldId id="256" r:id="rId2"/>
    <p:sldId id="270" r:id="rId3"/>
    <p:sldId id="268" r:id="rId4"/>
    <p:sldId id="357" r:id="rId5"/>
    <p:sldId id="364" r:id="rId6"/>
    <p:sldId id="378" r:id="rId7"/>
    <p:sldId id="386" r:id="rId8"/>
    <p:sldId id="387" r:id="rId9"/>
    <p:sldId id="388" r:id="rId10"/>
    <p:sldId id="385" r:id="rId11"/>
    <p:sldId id="379" r:id="rId12"/>
    <p:sldId id="390" r:id="rId13"/>
    <p:sldId id="389" r:id="rId14"/>
    <p:sldId id="384" r:id="rId15"/>
    <p:sldId id="382" r:id="rId16"/>
    <p:sldId id="383" r:id="rId17"/>
    <p:sldId id="380" r:id="rId18"/>
    <p:sldId id="394" r:id="rId19"/>
    <p:sldId id="396" r:id="rId20"/>
    <p:sldId id="397" r:id="rId21"/>
    <p:sldId id="381" r:id="rId22"/>
    <p:sldId id="392" r:id="rId23"/>
    <p:sldId id="393" r:id="rId24"/>
    <p:sldId id="391" r:id="rId25"/>
    <p:sldId id="398" r:id="rId26"/>
    <p:sldId id="399" r:id="rId27"/>
    <p:sldId id="400" r:id="rId28"/>
    <p:sldId id="401" r:id="rId29"/>
    <p:sldId id="402" r:id="rId30"/>
    <p:sldId id="403" r:id="rId31"/>
    <p:sldId id="404" r:id="rId32"/>
    <p:sldId id="405" r:id="rId33"/>
    <p:sldId id="406" r:id="rId34"/>
    <p:sldId id="407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00"/>
    <a:srgbClr val="FAAF00"/>
    <a:srgbClr val="FF7C80"/>
    <a:srgbClr val="675642"/>
    <a:srgbClr val="A50021"/>
    <a:srgbClr val="000000"/>
    <a:srgbClr val="6F5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Styl jasny 3 — Ak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839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1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363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938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972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122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0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21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92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33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7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32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458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73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75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44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542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CB75154-5ADD-4435-A576-7E928CDBB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6897" y="35791"/>
            <a:ext cx="9144000" cy="1641490"/>
          </a:xfrm>
        </p:spPr>
        <p:txBody>
          <a:bodyPr>
            <a:noAutofit/>
          </a:bodyPr>
          <a:lstStyle/>
          <a:p>
            <a:r>
              <a:rPr lang="pl-PL" sz="9600" b="1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APOKALIPSA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650AA65-011A-4DDC-B95A-0AB0B5705C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06897" y="1307310"/>
            <a:ext cx="9144000" cy="754025"/>
          </a:xfrm>
        </p:spPr>
        <p:txBody>
          <a:bodyPr>
            <a:normAutofit/>
          </a:bodyPr>
          <a:lstStyle/>
          <a:p>
            <a:r>
              <a:rPr lang="pl-PL" sz="3600" dirty="0"/>
              <a:t>KSIĘGA NADZIEI</a:t>
            </a:r>
          </a:p>
        </p:txBody>
      </p:sp>
      <p:pic>
        <p:nvPicPr>
          <p:cNvPr id="1026" name="Picture 2" descr="Obraz moÅ¼e zawieraÄ: co najmniej jedna osoba, przyroda i na zewnÄtrz">
            <a:extLst>
              <a:ext uri="{FF2B5EF4-FFF2-40B4-BE49-F238E27FC236}">
                <a16:creationId xmlns:a16="http://schemas.microsoft.com/office/drawing/2014/main" id="{09C6FB59-8AAD-4EED-8E41-4AD7E9B1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25"/>
            <a:ext cx="12192000" cy="640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9AD2CBB-10B6-4618-A39F-B784FDD1A7F2}"/>
              </a:ext>
            </a:extLst>
          </p:cNvPr>
          <p:cNvSpPr/>
          <p:nvPr/>
        </p:nvSpPr>
        <p:spPr>
          <a:xfrm>
            <a:off x="6853806" y="5184397"/>
            <a:ext cx="2860645" cy="436228"/>
          </a:xfrm>
          <a:prstGeom prst="rect">
            <a:avLst/>
          </a:prstGeom>
          <a:solidFill>
            <a:srgbClr val="FAB000"/>
          </a:solidFill>
          <a:ln>
            <a:solidFill>
              <a:srgbClr val="FAA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4351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F70FAA8-E57C-4158-93DB-03822E602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5A5E9A5-0FCD-4E71-91B7-CC66A3EE3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Znalezione obrazy dla zapytania 9 krÄgÃ³w piekÅa">
            <a:extLst>
              <a:ext uri="{FF2B5EF4-FFF2-40B4-BE49-F238E27FC236}">
                <a16:creationId xmlns:a16="http://schemas.microsoft.com/office/drawing/2014/main" id="{5928E569-01BF-4DE8-A656-F7C090F7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312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Szarańcza i skorpion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384184"/>
            <a:ext cx="10233800" cy="5259898"/>
          </a:xfrm>
        </p:spPr>
        <p:txBody>
          <a:bodyPr>
            <a:normAutofit fontScale="92500" lnSpcReduction="20000"/>
          </a:bodyPr>
          <a:lstStyle/>
          <a:p>
            <a:endParaRPr lang="pl-PL" sz="2800" dirty="0"/>
          </a:p>
          <a:p>
            <a:r>
              <a:rPr lang="pl-PL" dirty="0"/>
              <a:t>Apokaliptyczna szarańcza otrzymuje polecenie, aby nie wyrządzać szkody roślinności. Jej ofiarami mieli być ludzie nie posiadający pieczęci Boga na czołach. Człowiek ugodzony przez skorpiona bardzo cierpi. Jadowitość i agresywność skorpiona w połączeniu z szybkością przemieszczania się i ogromną liczebnością szarańczy to wizja budząca trwogę.</a:t>
            </a:r>
          </a:p>
          <a:p>
            <a:r>
              <a:rPr lang="pl-PL" sz="2800" dirty="0"/>
              <a:t>Szarańcza to działanie </a:t>
            </a:r>
            <a:r>
              <a:rPr lang="pl-PL" sz="2800" dirty="0">
                <a:solidFill>
                  <a:srgbClr val="00B0F0"/>
                </a:solidFill>
              </a:rPr>
              <a:t>sił demonicznych</a:t>
            </a:r>
          </a:p>
          <a:p>
            <a:r>
              <a:rPr lang="pl-PL" dirty="0"/>
              <a:t>Niszczy to, co służy człowiekowi do życia</a:t>
            </a:r>
          </a:p>
          <a:p>
            <a:r>
              <a:rPr lang="pl-PL" dirty="0"/>
              <a:t>Ma ograniczony zasięg: </a:t>
            </a:r>
            <a:r>
              <a:rPr lang="pl-PL" dirty="0">
                <a:solidFill>
                  <a:srgbClr val="00B0F0"/>
                </a:solidFill>
              </a:rPr>
              <a:t>trwa 5 miesięcy i dotyka tylko nieopieczętowanych</a:t>
            </a:r>
          </a:p>
          <a:p>
            <a:r>
              <a:rPr lang="pl-PL" dirty="0"/>
              <a:t>Nie powoduje śmierci sprawiedliwych, bo ich życie jest w ręku Boga</a:t>
            </a:r>
          </a:p>
          <a:p>
            <a:r>
              <a:rPr lang="pl-PL" b="1" dirty="0">
                <a:solidFill>
                  <a:srgbClr val="FFFF00"/>
                </a:solidFill>
              </a:rPr>
              <a:t>Podwójne znaczenie plagi: 1. konsekwencja zła 2. nakłonić ludzi do nawrócenia.</a:t>
            </a:r>
          </a:p>
          <a:p>
            <a:endParaRPr lang="pl-PL" sz="2800" dirty="0"/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24771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7098681-8BC8-4383-A7DD-9A2AE1951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B000"/>
                </a:solidFill>
              </a:rPr>
              <a:t>Szarańcza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1858AC-86EC-4347-BF9E-53C687602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09" y="1448120"/>
            <a:ext cx="10233800" cy="4351338"/>
          </a:xfrm>
        </p:spPr>
        <p:txBody>
          <a:bodyPr/>
          <a:lstStyle/>
          <a:p>
            <a:r>
              <a:rPr lang="pl-PL" dirty="0"/>
              <a:t>Największe zaobserwowane stado liczyło podobno 35 miliardów owadów, które razem ważyły </a:t>
            </a:r>
            <a:r>
              <a:rPr lang="pl-PL" dirty="0">
                <a:solidFill>
                  <a:srgbClr val="FFFF00"/>
                </a:solidFill>
              </a:rPr>
              <a:t>50 tys. ton!</a:t>
            </a:r>
          </a:p>
          <a:p>
            <a:endParaRPr lang="pl-PL" dirty="0"/>
          </a:p>
        </p:txBody>
      </p:sp>
      <p:pic>
        <p:nvPicPr>
          <p:cNvPr id="9220" name="Picture 4" descr="http://epatmos.pl/images/epatmos/gora/out-of-the-pit.jpg">
            <a:extLst>
              <a:ext uri="{FF2B5EF4-FFF2-40B4-BE49-F238E27FC236}">
                <a16:creationId xmlns:a16="http://schemas.microsoft.com/office/drawing/2014/main" id="{415226B2-A8FE-46BF-A81C-B2820F095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009" y="2698503"/>
            <a:ext cx="3429000" cy="345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939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7491FF-6D7F-4A27-B088-C318DF3A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rgbClr val="FAB000"/>
                </a:solidFill>
              </a:rPr>
              <a:t>Skorpion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E280A38-CA8B-4180-977C-46219E43C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Ukąszenie skorpiona jest </a:t>
            </a:r>
            <a:r>
              <a:rPr lang="pl-PL" dirty="0">
                <a:solidFill>
                  <a:srgbClr val="FFFF00"/>
                </a:solidFill>
              </a:rPr>
              <a:t>bolesne,</a:t>
            </a:r>
            <a:r>
              <a:rPr lang="pl-PL" dirty="0"/>
              <a:t> jednak wbrew obiegowemu poglądowi rzadko bywa dla człowieka śmiertelne. Spośród 1750 opisanych gatunków skorpionów jedynie około </a:t>
            </a:r>
            <a:r>
              <a:rPr lang="pl-PL" dirty="0">
                <a:solidFill>
                  <a:srgbClr val="FFFF00"/>
                </a:solidFill>
              </a:rPr>
              <a:t>25 posiada dawkę jadu zdolną do uśmiercenia człowieka</a:t>
            </a:r>
            <a:r>
              <a:rPr lang="pl-PL" dirty="0"/>
              <a:t>. Ukąszenie, nawet jeśli nie jest śmiertelne, wywołuje jednak bardzo intensywny, piekący ból, który może utrzymywać się przez kilka dni i trudno jest go stłumić.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2078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Szarańcza i skorpion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384184"/>
            <a:ext cx="10233800" cy="5259898"/>
          </a:xfrm>
        </p:spPr>
        <p:txBody>
          <a:bodyPr>
            <a:normAutofit/>
          </a:bodyPr>
          <a:lstStyle/>
          <a:p>
            <a:r>
              <a:rPr lang="pl-PL" sz="2800" dirty="0"/>
              <a:t>Podobna do koni</a:t>
            </a:r>
          </a:p>
          <a:p>
            <a:r>
              <a:rPr lang="pl-PL" dirty="0"/>
              <a:t>Pyski jakby ludzkie twarze</a:t>
            </a:r>
          </a:p>
          <a:p>
            <a:r>
              <a:rPr lang="pl-PL" dirty="0"/>
              <a:t>Włosy kobiet</a:t>
            </a:r>
          </a:p>
          <a:p>
            <a:endParaRPr lang="pl-PL" sz="2800" dirty="0"/>
          </a:p>
          <a:p>
            <a:endParaRPr lang="pl-PL" sz="2800" dirty="0"/>
          </a:p>
        </p:txBody>
      </p:sp>
      <p:pic>
        <p:nvPicPr>
          <p:cNvPr id="1026" name="Picture 2" descr="Znalezione obrazy dla zapytania wojsko na motorach">
            <a:extLst>
              <a:ext uri="{FF2B5EF4-FFF2-40B4-BE49-F238E27FC236}">
                <a16:creationId xmlns:a16="http://schemas.microsoft.com/office/drawing/2014/main" id="{8D60C1D4-06DA-4A38-AD15-315F9A7AE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504" y="184034"/>
            <a:ext cx="4143375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dobny obraz">
            <a:extLst>
              <a:ext uri="{FF2B5EF4-FFF2-40B4-BE49-F238E27FC236}">
                <a16:creationId xmlns:a16="http://schemas.microsoft.com/office/drawing/2014/main" id="{4B430AF4-06A0-4686-BB76-BB54D546E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093" y="4116614"/>
            <a:ext cx="4219313" cy="237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nalezione obrazy dla zapytania soldier">
            <a:extLst>
              <a:ext uri="{FF2B5EF4-FFF2-40B4-BE49-F238E27FC236}">
                <a16:creationId xmlns:a16="http://schemas.microsoft.com/office/drawing/2014/main" id="{0CE374A9-1B3B-443C-B7C1-82CF19814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674" y="2058564"/>
            <a:ext cx="4487709" cy="255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59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Szarańcza i skorpion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384184"/>
            <a:ext cx="10233800" cy="5259898"/>
          </a:xfrm>
        </p:spPr>
        <p:txBody>
          <a:bodyPr>
            <a:normAutofit/>
          </a:bodyPr>
          <a:lstStyle/>
          <a:p>
            <a:r>
              <a:rPr lang="pl-PL" dirty="0"/>
              <a:t>Zęby lwa</a:t>
            </a:r>
          </a:p>
          <a:p>
            <a:r>
              <a:rPr lang="pl-PL" dirty="0"/>
              <a:t>Torsy jak żelazne pancerze</a:t>
            </a:r>
          </a:p>
          <a:p>
            <a:r>
              <a:rPr lang="pl-PL" dirty="0"/>
              <a:t>Turkot skrzydeł</a:t>
            </a:r>
          </a:p>
          <a:p>
            <a:r>
              <a:rPr lang="pl-PL" dirty="0"/>
              <a:t>Ogon i żądła</a:t>
            </a:r>
          </a:p>
          <a:p>
            <a:endParaRPr lang="pl-PL" sz="2800" dirty="0"/>
          </a:p>
          <a:p>
            <a:endParaRPr lang="pl-PL" sz="2800" dirty="0"/>
          </a:p>
        </p:txBody>
      </p:sp>
      <p:sp>
        <p:nvSpPr>
          <p:cNvPr id="6" name="AutoShape 12" descr="Znalezione obrazy dla zapytania blackhawk">
            <a:extLst>
              <a:ext uri="{FF2B5EF4-FFF2-40B4-BE49-F238E27FC236}">
                <a16:creationId xmlns:a16="http://schemas.microsoft.com/office/drawing/2014/main" id="{E77ACFAF-B11A-4623-9ED6-35801401AB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68" name="Picture 20" descr="Znalezione obrazy dla zapytania plane with teeth">
            <a:extLst>
              <a:ext uri="{FF2B5EF4-FFF2-40B4-BE49-F238E27FC236}">
                <a16:creationId xmlns:a16="http://schemas.microsoft.com/office/drawing/2014/main" id="{76434D75-808D-41A3-9589-8A0EFCB1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967" y="37282"/>
            <a:ext cx="4083515" cy="272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nalezione obrazy dla zapytania czoÅg abrams">
            <a:extLst>
              <a:ext uri="{FF2B5EF4-FFF2-40B4-BE49-F238E27FC236}">
                <a16:creationId xmlns:a16="http://schemas.microsoft.com/office/drawing/2014/main" id="{CE26929C-D94A-44E1-9ED2-E925479E8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91" y="2273241"/>
            <a:ext cx="3767909" cy="2122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Znalezione obrazy dla zapytania blackhawk">
            <a:extLst>
              <a:ext uri="{FF2B5EF4-FFF2-40B4-BE49-F238E27FC236}">
                <a16:creationId xmlns:a16="http://schemas.microsoft.com/office/drawing/2014/main" id="{E5BEBB4F-8D4B-44CB-ADCC-A76382D58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754" y="2828857"/>
            <a:ext cx="4083515" cy="275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Znalezione obrazy dla zapytania haubica">
            <a:extLst>
              <a:ext uri="{FF2B5EF4-FFF2-40B4-BE49-F238E27FC236}">
                <a16:creationId xmlns:a16="http://schemas.microsoft.com/office/drawing/2014/main" id="{517B72F6-FE7E-48A5-93D8-4E728D383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269" y="4385068"/>
            <a:ext cx="2914854" cy="247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0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69D270-435E-4F05-94EA-322D0CD47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Znalezione obrazy dla zapytania roman cavalry">
            <a:extLst>
              <a:ext uri="{FF2B5EF4-FFF2-40B4-BE49-F238E27FC236}">
                <a16:creationId xmlns:a16="http://schemas.microsoft.com/office/drawing/2014/main" id="{31544C64-53B0-4792-9B5B-7A1CD85AD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699" y="0"/>
            <a:ext cx="4634699" cy="308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nalezione obrazy dla zapytania pretorianie">
            <a:extLst>
              <a:ext uri="{FF2B5EF4-FFF2-40B4-BE49-F238E27FC236}">
                <a16:creationId xmlns:a16="http://schemas.microsoft.com/office/drawing/2014/main" id="{D0F665D0-EABD-4A8A-8117-9B8DAEB98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22479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nalezione obrazy dla zapytania hercules lion">
            <a:extLst>
              <a:ext uri="{FF2B5EF4-FFF2-40B4-BE49-F238E27FC236}">
                <a16:creationId xmlns:a16="http://schemas.microsoft.com/office/drawing/2014/main" id="{189572D2-737E-4154-875E-54BA9F547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244" y="0"/>
            <a:ext cx="5622910" cy="297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nalezione obrazy dla zapytania rzymianie pancerz">
            <a:extLst>
              <a:ext uri="{FF2B5EF4-FFF2-40B4-BE49-F238E27FC236}">
                <a16:creationId xmlns:a16="http://schemas.microsoft.com/office/drawing/2014/main" id="{BCA39C8D-A0D4-4497-922E-23EBC1EC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748" y="3084366"/>
            <a:ext cx="3151252" cy="315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Znalezione obrazy dla zapytania roman eagle">
            <a:extLst>
              <a:ext uri="{FF2B5EF4-FFF2-40B4-BE49-F238E27FC236}">
                <a16:creationId xmlns:a16="http://schemas.microsoft.com/office/drawing/2014/main" id="{D2C9F9DA-C5D4-4547-AB72-0A051F7BD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159" y="2973766"/>
            <a:ext cx="2571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Znalezione obrazy dla zapytania roman sword">
            <a:extLst>
              <a:ext uri="{FF2B5EF4-FFF2-40B4-BE49-F238E27FC236}">
                <a16:creationId xmlns:a16="http://schemas.microsoft.com/office/drawing/2014/main" id="{9821992C-FABE-41EF-83E7-E84CACF211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170" y="2973766"/>
            <a:ext cx="2645707" cy="264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6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>
                <a:solidFill>
                  <a:srgbClr val="FAB000"/>
                </a:solidFill>
              </a:rPr>
              <a:t>W owych dniach ludzie będą szukać śmierci i nie znajdą jej</a:t>
            </a:r>
            <a:endParaRPr lang="pl-PL" sz="3200" b="1" dirty="0">
              <a:solidFill>
                <a:srgbClr val="FAB0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384184"/>
            <a:ext cx="10233800" cy="5259898"/>
          </a:xfrm>
        </p:spPr>
        <p:txBody>
          <a:bodyPr>
            <a:normAutofit/>
          </a:bodyPr>
          <a:lstStyle/>
          <a:p>
            <a:r>
              <a:rPr lang="pl-PL" dirty="0"/>
              <a:t>Po rozłączeniu z ciałem dusza ludzka (</a:t>
            </a:r>
            <a:r>
              <a:rPr lang="pl-PL" dirty="0" err="1"/>
              <a:t>nefesz</a:t>
            </a:r>
            <a:r>
              <a:rPr lang="pl-PL" dirty="0"/>
              <a:t>) zstępuje do Szeolu – otchłani. Księgi Starego Testamentu zachowują ślady ewolucji wiary w to, co dzieje się z człowiekiem po śmierci. Pierwotnie przebywanie duszy w Szeolu rozumiano jako </a:t>
            </a:r>
            <a:r>
              <a:rPr lang="pl-PL" dirty="0">
                <a:solidFill>
                  <a:srgbClr val="FFFF00"/>
                </a:solidFill>
              </a:rPr>
              <a:t>trwanie w stanie braku jakiejkolwiek aktywności</a:t>
            </a:r>
            <a:r>
              <a:rPr lang="pl-PL" dirty="0"/>
              <a:t>, snu, zapomnienia przez Boga. W okresie Niewoli babilońskiej stopniowo rodzi się wiara w to, że Bóg ma władzę nad zmarłymi w Szeolu. Podkreślana przez judaizm jedność duszy i ciała doprowadziła do powstania </a:t>
            </a:r>
            <a:r>
              <a:rPr lang="pl-PL" dirty="0">
                <a:solidFill>
                  <a:srgbClr val="FFFF00"/>
                </a:solidFill>
              </a:rPr>
              <a:t>doktryny o zmartwychwstaniu</a:t>
            </a:r>
            <a:r>
              <a:rPr lang="pl-PL" dirty="0"/>
              <a:t> powszechnym podczas końca świata (nie przyjmowali tej doktryny Saduceusze).</a:t>
            </a:r>
          </a:p>
        </p:txBody>
      </p:sp>
    </p:spTree>
    <p:extLst>
      <p:ext uri="{BB962C8B-B14F-4D97-AF65-F5344CB8AC3E}">
        <p14:creationId xmlns:p14="http://schemas.microsoft.com/office/powerpoint/2010/main" val="3275094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>
                <a:solidFill>
                  <a:srgbClr val="FAB000"/>
                </a:solidFill>
              </a:rPr>
              <a:t>W owych dniach ludzie będą szukać śmierci i nie znajdą jej</a:t>
            </a:r>
            <a:endParaRPr lang="pl-PL" sz="3200" b="1" dirty="0">
              <a:solidFill>
                <a:srgbClr val="FAB0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384184"/>
            <a:ext cx="10233800" cy="5259898"/>
          </a:xfrm>
        </p:spPr>
        <p:txBody>
          <a:bodyPr>
            <a:normAutofit/>
          </a:bodyPr>
          <a:lstStyle/>
          <a:p>
            <a:r>
              <a:rPr lang="pl-PL" dirty="0"/>
              <a:t>Większość chrześcijan wierzy, iż śmierć jest </a:t>
            </a:r>
            <a:r>
              <a:rPr lang="pl-PL" dirty="0">
                <a:solidFill>
                  <a:srgbClr val="FFFF00"/>
                </a:solidFill>
              </a:rPr>
              <a:t>oddzieleniem duszy od ciała</a:t>
            </a:r>
            <a:r>
              <a:rPr lang="pl-PL" dirty="0"/>
              <a:t>. Stan rozłączenia duszy i ciała jest czymś </a:t>
            </a:r>
            <a:r>
              <a:rPr lang="pl-PL" b="1" u="sng" dirty="0">
                <a:solidFill>
                  <a:srgbClr val="FFC000"/>
                </a:solidFill>
              </a:rPr>
              <a:t>nienaturalnym</a:t>
            </a:r>
            <a:r>
              <a:rPr lang="pl-PL" dirty="0"/>
              <a:t>, gdyż człowiek jest jednością. Zmartwychwstanie polega na przywróceniu tego stanu. W katolicyzmie rozwijana jest myśl Arystotelesa i św. Tomasza, głosząca, że człowiek to jedność duszy i ciała. </a:t>
            </a:r>
          </a:p>
          <a:p>
            <a:r>
              <a:rPr lang="pl-PL" dirty="0"/>
              <a:t>Po śmierci dusza ludzka podlega sądowi szczegółowemu, po której otrzymuje ona natychmiast zapłatę za swoje czyny: bezpośrednie wejście do wiecznej szczęśliwości w </a:t>
            </a:r>
            <a:r>
              <a:rPr lang="pl-PL" dirty="0">
                <a:solidFill>
                  <a:srgbClr val="FFC000"/>
                </a:solidFill>
              </a:rPr>
              <a:t>niebie</a:t>
            </a:r>
            <a:r>
              <a:rPr lang="pl-PL" dirty="0"/>
              <a:t>, bądź umożliwiające je oczyszczenie w </a:t>
            </a:r>
            <a:r>
              <a:rPr lang="pl-PL" dirty="0">
                <a:solidFill>
                  <a:srgbClr val="FFC000"/>
                </a:solidFill>
              </a:rPr>
              <a:t>czyśćcu</a:t>
            </a:r>
            <a:r>
              <a:rPr lang="pl-PL" dirty="0"/>
              <a:t>, albo </a:t>
            </a:r>
            <a:r>
              <a:rPr lang="pl-PL" dirty="0">
                <a:solidFill>
                  <a:srgbClr val="FFC000"/>
                </a:solidFill>
              </a:rPr>
              <a:t>potępienie </a:t>
            </a:r>
            <a:r>
              <a:rPr lang="pl-PL" dirty="0"/>
              <a:t>wieczne.</a:t>
            </a:r>
          </a:p>
          <a:p>
            <a:r>
              <a:rPr lang="pl-PL" dirty="0"/>
              <a:t>Tajemnica życia pośmiertnego dopełni się wraz z </a:t>
            </a:r>
            <a:r>
              <a:rPr lang="pl-PL" dirty="0">
                <a:solidFill>
                  <a:srgbClr val="FFC000"/>
                </a:solidFill>
              </a:rPr>
              <a:t>Sądem Ostatecznym. </a:t>
            </a:r>
          </a:p>
        </p:txBody>
      </p:sp>
    </p:spTree>
    <p:extLst>
      <p:ext uri="{BB962C8B-B14F-4D97-AF65-F5344CB8AC3E}">
        <p14:creationId xmlns:p14="http://schemas.microsoft.com/office/powerpoint/2010/main" val="34899756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5671482-5424-4BBA-8DA5-1B41826E9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5437552-1D3D-465E-A301-9276C3BAA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2290" name="Picture 2" descr="https://upload.wikimedia.org/wikipedia/commons/thumb/6/62/Jacek_Malczewski%2C_%C5%9Amier%C4%87.jpg/800px-Jacek_Malczewski%2C_%C5%9Amier%C4%87.jpg">
            <a:extLst>
              <a:ext uri="{FF2B5EF4-FFF2-40B4-BE49-F238E27FC236}">
                <a16:creationId xmlns:a16="http://schemas.microsoft.com/office/drawing/2014/main" id="{263B2048-C59B-425E-8AF0-263055E70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0"/>
            <a:ext cx="5191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937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FFC000"/>
                </a:solidFill>
                <a:latin typeface="Bahnschrift SemiBold SemiConden" panose="020B0502040204020203" pitchFamily="34" charset="0"/>
              </a:rPr>
              <a:t>Siódma pieczęć</a:t>
            </a:r>
            <a:endParaRPr lang="pl-PL" sz="5400" b="1" dirty="0">
              <a:solidFill>
                <a:srgbClr val="FFC0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473287"/>
            <a:ext cx="102338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 err="1"/>
              <a:t>Ap</a:t>
            </a:r>
            <a:r>
              <a:rPr lang="pl-PL" sz="3200" b="1" dirty="0"/>
              <a:t>: </a:t>
            </a:r>
            <a:r>
              <a:rPr lang="pl-PL" sz="3200" b="1" i="1" dirty="0"/>
              <a:t>Piąta i Szósta trąba</a:t>
            </a:r>
          </a:p>
        </p:txBody>
      </p:sp>
      <p:pic>
        <p:nvPicPr>
          <p:cNvPr id="14338" name="Picture 2" descr="Znalezione obrazy dla zapytania locust">
            <a:extLst>
              <a:ext uri="{FF2B5EF4-FFF2-40B4-BE49-F238E27FC236}">
                <a16:creationId xmlns:a16="http://schemas.microsoft.com/office/drawing/2014/main" id="{B2D30404-B53F-45BC-9DEB-69AF8331D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2065789"/>
            <a:ext cx="8153400" cy="458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7263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D1C52A-BAAB-4A7E-A667-2A32C6FA3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73D1BE1-A864-4FF3-94FF-03CF2E7EB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4" name="Picture 2" descr="https://upload.wikimedia.org/wikipedia/commons/3/3a/UMIERANIE2.jpg">
            <a:extLst>
              <a:ext uri="{FF2B5EF4-FFF2-40B4-BE49-F238E27FC236}">
                <a16:creationId xmlns:a16="http://schemas.microsoft.com/office/drawing/2014/main" id="{8CF87BB4-B912-429E-841B-BD6B3F3DF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014413"/>
            <a:ext cx="11553825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324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>
                <a:solidFill>
                  <a:srgbClr val="FAB000"/>
                </a:solidFill>
              </a:rPr>
              <a:t>Uwolnij czterech aniołów spętanych nad wielką rzeką Eufrat</a:t>
            </a:r>
            <a:endParaRPr lang="pl-PL" sz="2800" b="1" dirty="0">
              <a:solidFill>
                <a:srgbClr val="FAB0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384184"/>
            <a:ext cx="10233800" cy="5259898"/>
          </a:xfrm>
        </p:spPr>
        <p:txBody>
          <a:bodyPr>
            <a:normAutofit/>
          </a:bodyPr>
          <a:lstStyle/>
          <a:p>
            <a:r>
              <a:rPr lang="pl-PL" dirty="0"/>
              <a:t>Według islamu jest czterech głównych aniołów: </a:t>
            </a:r>
            <a:r>
              <a:rPr lang="pl-PL" dirty="0" err="1">
                <a:solidFill>
                  <a:srgbClr val="FFC000"/>
                </a:solidFill>
              </a:rPr>
              <a:t>Dżibril</a:t>
            </a:r>
            <a:r>
              <a:rPr lang="pl-PL" dirty="0">
                <a:solidFill>
                  <a:srgbClr val="FFC000"/>
                </a:solidFill>
              </a:rPr>
              <a:t> </a:t>
            </a:r>
            <a:r>
              <a:rPr lang="pl-PL" dirty="0"/>
              <a:t>(Gabriel) – posłaniec Bożych objawień, </a:t>
            </a:r>
            <a:r>
              <a:rPr lang="pl-PL" dirty="0" err="1">
                <a:solidFill>
                  <a:srgbClr val="FFC000"/>
                </a:solidFill>
              </a:rPr>
              <a:t>Israfil</a:t>
            </a:r>
            <a:r>
              <a:rPr lang="pl-PL" dirty="0"/>
              <a:t> – anioł obwieszczający sąd ostateczny, </a:t>
            </a:r>
            <a:r>
              <a:rPr lang="pl-PL" dirty="0" err="1">
                <a:solidFill>
                  <a:srgbClr val="FFC000"/>
                </a:solidFill>
              </a:rPr>
              <a:t>Mikail</a:t>
            </a:r>
            <a:r>
              <a:rPr lang="pl-PL" dirty="0"/>
              <a:t> (Michał) – anioł sił natury i miłosierdzia oraz </a:t>
            </a:r>
            <a:r>
              <a:rPr lang="pl-PL" dirty="0" err="1">
                <a:solidFill>
                  <a:srgbClr val="FFC000"/>
                </a:solidFill>
              </a:rPr>
              <a:t>Azrail</a:t>
            </a:r>
            <a:r>
              <a:rPr lang="pl-PL" dirty="0"/>
              <a:t> – anioł śmierci.</a:t>
            </a:r>
          </a:p>
          <a:p>
            <a:r>
              <a:rPr lang="pl-PL" dirty="0"/>
              <a:t>Nazwa "Eufrat" ma korzenie w języku akadyjskim, w którym określano ją mianem </a:t>
            </a:r>
            <a:r>
              <a:rPr lang="pl-PL" dirty="0" err="1"/>
              <a:t>Purattu</a:t>
            </a:r>
            <a:r>
              <a:rPr lang="pl-PL" dirty="0"/>
              <a:t>, w perskiej wersji </a:t>
            </a:r>
            <a:r>
              <a:rPr lang="pl-PL" dirty="0" err="1"/>
              <a:t>Ufrattu</a:t>
            </a:r>
            <a:r>
              <a:rPr lang="pl-PL" dirty="0"/>
              <a:t>, co oznaczało "</a:t>
            </a:r>
            <a:r>
              <a:rPr lang="pl-PL" dirty="0">
                <a:solidFill>
                  <a:srgbClr val="FFC000"/>
                </a:solidFill>
              </a:rPr>
              <a:t>dobro</a:t>
            </a:r>
            <a:r>
              <a:rPr lang="pl-PL" dirty="0"/>
              <a:t>", a z kolei z perskiej formy pochodzi nazwa grecka </a:t>
            </a:r>
            <a:r>
              <a:rPr lang="pl-PL" dirty="0" err="1"/>
              <a:t>Euphrates</a:t>
            </a:r>
            <a:r>
              <a:rPr lang="pl-PL" dirty="0"/>
              <a:t>.</a:t>
            </a:r>
          </a:p>
          <a:p>
            <a:r>
              <a:rPr lang="pl-PL" dirty="0"/>
              <a:t>Turcja, Syria, Kurdystan, Irak</a:t>
            </a:r>
          </a:p>
        </p:txBody>
      </p:sp>
      <p:pic>
        <p:nvPicPr>
          <p:cNvPr id="1028" name="Picture 4" descr="Znalezione obrazy dla zapytania turcja flaga">
            <a:extLst>
              <a:ext uri="{FF2B5EF4-FFF2-40B4-BE49-F238E27FC236}">
                <a16:creationId xmlns:a16="http://schemas.microsoft.com/office/drawing/2014/main" id="{099D4997-7C8E-4DF6-A813-6308CF039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20" y="5264092"/>
            <a:ext cx="2390862" cy="15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nalezione obrazy dla zapytania syria flaga">
            <a:extLst>
              <a:ext uri="{FF2B5EF4-FFF2-40B4-BE49-F238E27FC236}">
                <a16:creationId xmlns:a16="http://schemas.microsoft.com/office/drawing/2014/main" id="{3738E93E-EB8B-4ED4-9EB6-4DD7314A2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987" y="5264092"/>
            <a:ext cx="2390862" cy="15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Znalezione obrazy dla zapytania kurdystan flaga">
            <a:extLst>
              <a:ext uri="{FF2B5EF4-FFF2-40B4-BE49-F238E27FC236}">
                <a16:creationId xmlns:a16="http://schemas.microsoft.com/office/drawing/2014/main" id="{FF3FE478-D9EA-4F17-811A-8AE044EC6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454" y="5265832"/>
            <a:ext cx="2390862" cy="15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Znalezione obrazy dla zapytania irak flaga">
            <a:extLst>
              <a:ext uri="{FF2B5EF4-FFF2-40B4-BE49-F238E27FC236}">
                <a16:creationId xmlns:a16="http://schemas.microsoft.com/office/drawing/2014/main" id="{13DC4837-C1EA-4AF2-81E8-27B2A62D2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921" y="5264092"/>
            <a:ext cx="2390862" cy="15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0755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D2284F-89D7-4779-9C9D-5216C196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12C05A-5132-4CF0-BB0C-7B9BAAA00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 descr="Mapa rzeki">
            <a:extLst>
              <a:ext uri="{FF2B5EF4-FFF2-40B4-BE49-F238E27FC236}">
                <a16:creationId xmlns:a16="http://schemas.microsoft.com/office/drawing/2014/main" id="{F85CDF66-CA59-45B0-B99F-DA795AA91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5" y="0"/>
            <a:ext cx="6824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384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A606892-FF5A-483D-A800-4CC84DC5A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BA59AA-351E-449D-A34E-B8E6293C59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1266" name="Picture 2" descr="Ilustracja">
            <a:extLst>
              <a:ext uri="{FF2B5EF4-FFF2-40B4-BE49-F238E27FC236}">
                <a16:creationId xmlns:a16="http://schemas.microsoft.com/office/drawing/2014/main" id="{80F20ABE-881F-4BC9-AD41-9E1D984CA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8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800" b="1" dirty="0">
                <a:solidFill>
                  <a:srgbClr val="FAB000"/>
                </a:solidFill>
              </a:rPr>
              <a:t>Uwolnij czterech aniołów spętanych nad wielką rzeką Eufrat</a:t>
            </a:r>
            <a:endParaRPr lang="pl-PL" sz="2800" b="1" dirty="0">
              <a:solidFill>
                <a:srgbClr val="FAB0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1384184"/>
            <a:ext cx="10233800" cy="5259898"/>
          </a:xfrm>
        </p:spPr>
        <p:txBody>
          <a:bodyPr>
            <a:normAutofit/>
          </a:bodyPr>
          <a:lstStyle/>
          <a:p>
            <a:r>
              <a:rPr lang="pl-PL" dirty="0"/>
              <a:t>Widok aniołów znad rzeki Eufrat, których uwolnienie ma oznaczać atak straszliwej konnicy, może więc stanowić </a:t>
            </a:r>
            <a:r>
              <a:rPr lang="pl-PL" dirty="0">
                <a:solidFill>
                  <a:srgbClr val="FFC000"/>
                </a:solidFill>
              </a:rPr>
              <a:t>karykaturalną imitację Bożego objawienia</a:t>
            </a:r>
            <a:r>
              <a:rPr lang="pl-PL" dirty="0"/>
              <a:t>. Wojsko to udaje, że działa w imieniu Boga, ale w rzeczywistości wypełnia zamierzenia Szatana i posługuje się jego metodami.</a:t>
            </a:r>
          </a:p>
          <a:p>
            <a:r>
              <a:rPr lang="pl-PL" dirty="0"/>
              <a:t>Zwykle czterech aniołów, którzy rozpętają straszliwy konflikt z ogromną ilością ofiar, poszukuje się w obrębie świata islamu, jako że to ta właśnie religia wyznawana jest nad Eufratem.</a:t>
            </a:r>
          </a:p>
          <a:p>
            <a:r>
              <a:rPr lang="pl-PL" dirty="0">
                <a:solidFill>
                  <a:srgbClr val="FFC000"/>
                </a:solidFill>
              </a:rPr>
              <a:t>Zagłada jednej trzeciej populacji </a:t>
            </a:r>
            <a:r>
              <a:rPr lang="pl-PL" dirty="0"/>
              <a:t>ziemi nie wywoła pokuty u pozostałych ludzi.</a:t>
            </a:r>
          </a:p>
          <a:p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7435455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0BB692-96D0-4189-B3BC-6732740AC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C2275D4-230C-48A1-944D-EF5951C90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Znalezione obrazy dla zapytania jesus">
            <a:extLst>
              <a:ext uri="{FF2B5EF4-FFF2-40B4-BE49-F238E27FC236}">
                <a16:creationId xmlns:a16="http://schemas.microsoft.com/office/drawing/2014/main" id="{B8E737A5-0A11-42AC-96CC-EFB1128D6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288"/>
            <a:ext cx="12192000" cy="63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759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67CC312-E78A-407C-9190-D3792A385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A963345-4DD9-4134-B51D-6CF268EB4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2" name="Picture 4" descr="Znalezione obrazy dla zapytania holy mary movie">
            <a:extLst>
              <a:ext uri="{FF2B5EF4-FFF2-40B4-BE49-F238E27FC236}">
                <a16:creationId xmlns:a16="http://schemas.microsoft.com/office/drawing/2014/main" id="{99316959-0C85-4532-AD6F-CFD7EA729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0"/>
            <a:ext cx="10598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815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A7B648-7146-4E15-8BE0-9389DAE16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2A7243-F21A-4591-9660-8C42476A1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 descr="Znalezione obrazy dla zapytania john paul 2">
            <a:extLst>
              <a:ext uri="{FF2B5EF4-FFF2-40B4-BE49-F238E27FC236}">
                <a16:creationId xmlns:a16="http://schemas.microsoft.com/office/drawing/2014/main" id="{4E0309D5-F7BE-49BB-A1A5-D3C74E8CB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0"/>
            <a:ext cx="10164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1308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869726B-62B2-4977-BEA7-06847037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281B40D-E1B0-4D52-83CC-B961183752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Znalezione obrazy dla zapytania frassati">
            <a:extLst>
              <a:ext uri="{FF2B5EF4-FFF2-40B4-BE49-F238E27FC236}">
                <a16:creationId xmlns:a16="http://schemas.microsoft.com/office/drawing/2014/main" id="{E8CC0C89-B60C-4BD2-9572-A7B40A98F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329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8E83131-CCEC-4CC7-85DF-021EAF027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3A4A22-2174-404D-96F1-03454A9D4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482" name="Picture 2" descr="Znalezione obrazy dla zapytania chiara luce badano">
            <a:extLst>
              <a:ext uri="{FF2B5EF4-FFF2-40B4-BE49-F238E27FC236}">
                <a16:creationId xmlns:a16="http://schemas.microsoft.com/office/drawing/2014/main" id="{346C1146-9A08-4D10-8FB6-BCA42675A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809625"/>
            <a:ext cx="100965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315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AC2D41-125C-46FE-A72C-AEF8EAFA4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738231"/>
            <a:ext cx="10131425" cy="60316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dirty="0">
                <a:solidFill>
                  <a:srgbClr val="FFFF00"/>
                </a:solidFill>
              </a:rPr>
              <a:t>Zatrąbił piąty anioł.  </a:t>
            </a:r>
            <a:r>
              <a:rPr lang="pl-PL" dirty="0"/>
              <a:t>Ujrzałem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gwiazdę</a:t>
            </a:r>
            <a:r>
              <a:rPr lang="pl-PL" dirty="0"/>
              <a:t>, która spadała z nieba na ziemię. Dano jej klucz do studni otchłani.</a:t>
            </a:r>
          </a:p>
          <a:p>
            <a:pPr marL="0" indent="0">
              <a:buNone/>
            </a:pPr>
            <a:r>
              <a:rPr lang="pl-PL" dirty="0"/>
              <a:t>I otworzyła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studnię otchłani</a:t>
            </a:r>
            <a:r>
              <a:rPr lang="pl-PL" dirty="0"/>
              <a:t>, a ze studni, jak z wielkiego pieca uniósł się dym. Słońce i powietrze pociemniały od dymu ze studni.</a:t>
            </a:r>
          </a:p>
          <a:p>
            <a:pPr marL="0" indent="0">
              <a:buNone/>
            </a:pPr>
            <a:r>
              <a:rPr lang="pl-PL" dirty="0"/>
              <a:t>Z dymu zaś wyszła na ziemię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szarańcza</a:t>
            </a:r>
            <a:r>
              <a:rPr lang="pl-PL" dirty="0"/>
              <a:t>, której dano taką moc, jaką mają na ziemi skorpiony.</a:t>
            </a:r>
          </a:p>
          <a:p>
            <a:pPr marL="0" indent="0">
              <a:buNone/>
            </a:pPr>
            <a:r>
              <a:rPr lang="pl-PL" dirty="0"/>
              <a:t>Powiedziano jej, aby nie niszczyła ani ziemskiej trawy, ani jakiejkolwiek rośliny czy drzewa, lecz tylko ludzi, którzy nie mają na czole pieczęci Boga.</a:t>
            </a:r>
          </a:p>
          <a:p>
            <a:pPr marL="0" indent="0">
              <a:buNone/>
            </a:pPr>
            <a:r>
              <a:rPr lang="pl-PL" dirty="0"/>
              <a:t>Nakazano jej, aby ich nie zabijała, lecz by dręczyła ich przez pięć miesięcy takim bólem, jaki wywołuje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ukąszenie skorpiona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W owych dniach ludzie będą szukać śmierci i nie znajdą jej</a:t>
            </a:r>
            <a:r>
              <a:rPr lang="pl-PL" dirty="0"/>
              <a:t>. </a:t>
            </a:r>
            <a:r>
              <a:rPr lang="pl-PL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Będą chcieli umrzeć, a śmierć ucieknie od nich.</a:t>
            </a:r>
          </a:p>
          <a:p>
            <a:pPr marL="0" indent="0">
              <a:buNone/>
            </a:pPr>
            <a:r>
              <a:rPr lang="pl-PL" dirty="0"/>
              <a:t>A szarańcza podobna była do </a:t>
            </a:r>
            <a:r>
              <a:rPr lang="pl-PL" dirty="0">
                <a:solidFill>
                  <a:srgbClr val="FFFF00"/>
                </a:solidFill>
              </a:rPr>
              <a:t>koni</a:t>
            </a:r>
            <a:r>
              <a:rPr lang="pl-PL" dirty="0"/>
              <a:t> gotowych do walki. Na ich głowach – jakby wieńce podobne do złota, a ich </a:t>
            </a:r>
            <a:r>
              <a:rPr lang="pl-PL" dirty="0">
                <a:solidFill>
                  <a:srgbClr val="FFFF00"/>
                </a:solidFill>
              </a:rPr>
              <a:t>pyski – jak ludzkie twarze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Ich grzywy były jak </a:t>
            </a:r>
            <a:r>
              <a:rPr lang="pl-PL" dirty="0">
                <a:solidFill>
                  <a:srgbClr val="FFFF00"/>
                </a:solidFill>
              </a:rPr>
              <a:t>włosy kobiet</a:t>
            </a:r>
            <a:r>
              <a:rPr lang="pl-PL" dirty="0"/>
              <a:t>, a ich zęby jak </a:t>
            </a:r>
            <a:r>
              <a:rPr lang="pl-PL" dirty="0">
                <a:solidFill>
                  <a:srgbClr val="FFFF00"/>
                </a:solidFill>
              </a:rPr>
              <a:t>zęby lwa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Ich torsy były jak </a:t>
            </a:r>
            <a:r>
              <a:rPr lang="pl-PL" dirty="0">
                <a:solidFill>
                  <a:srgbClr val="FFFF00"/>
                </a:solidFill>
              </a:rPr>
              <a:t>żelazne pancerze</a:t>
            </a:r>
            <a:r>
              <a:rPr lang="pl-PL" dirty="0"/>
              <a:t>, a łopot ich </a:t>
            </a:r>
            <a:r>
              <a:rPr lang="pl-PL" dirty="0">
                <a:solidFill>
                  <a:srgbClr val="FFFF00"/>
                </a:solidFill>
              </a:rPr>
              <a:t>skrzydeł</a:t>
            </a:r>
            <a:r>
              <a:rPr lang="pl-PL" dirty="0"/>
              <a:t> – jak turkot wielokonnych wozów pędzących do boju.</a:t>
            </a:r>
          </a:p>
          <a:p>
            <a:pPr marL="0" indent="0">
              <a:buNone/>
            </a:pPr>
            <a:r>
              <a:rPr lang="pl-PL" dirty="0"/>
              <a:t>Miały </a:t>
            </a:r>
            <a:r>
              <a:rPr lang="pl-PL" dirty="0">
                <a:solidFill>
                  <a:srgbClr val="FFFF00"/>
                </a:solidFill>
              </a:rPr>
              <a:t>ogony – takie jak u skorpionów – oraz żądła</a:t>
            </a:r>
            <a:r>
              <a:rPr lang="pl-PL" dirty="0"/>
              <a:t>. Właśnie w ogonach tkwiła ich moc niszczenia ludzi przez pięć miesięcy.</a:t>
            </a:r>
          </a:p>
          <a:p>
            <a:pPr marL="0" indent="0">
              <a:buNone/>
            </a:pPr>
            <a:r>
              <a:rPr lang="pl-PL" dirty="0"/>
              <a:t>Miały nad sobą króla – anioła otchłani. Jego hebrajskie imię </a:t>
            </a:r>
            <a:r>
              <a:rPr lang="pl-PL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Abaddon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pl-PL" dirty="0"/>
              <a:t>po grecku brzmi Niszczyciel.</a:t>
            </a:r>
          </a:p>
        </p:txBody>
      </p:sp>
    </p:spTree>
    <p:extLst>
      <p:ext uri="{BB962C8B-B14F-4D97-AF65-F5344CB8AC3E}">
        <p14:creationId xmlns:p14="http://schemas.microsoft.com/office/powerpoint/2010/main" val="31777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D874C3-7C17-4705-9B47-695F78353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E255EF-0423-4944-846F-AF7414BDB2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1508" name="Picture 4" descr="Znalezione obrazy dla zapytania smile grandma">
            <a:extLst>
              <a:ext uri="{FF2B5EF4-FFF2-40B4-BE49-F238E27FC236}">
                <a16:creationId xmlns:a16="http://schemas.microsoft.com/office/drawing/2014/main" id="{39726C09-6974-4672-963A-EBC5C56E1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063" y="1476375"/>
            <a:ext cx="5857875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744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37D9AE-0438-4FFB-B71C-0796A5A41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CECC03A-16D4-44E1-A712-279EEF668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2530" name="Picture 2" descr="Znalezione obrazy dla zapytania smile grandpa">
            <a:extLst>
              <a:ext uri="{FF2B5EF4-FFF2-40B4-BE49-F238E27FC236}">
                <a16:creationId xmlns:a16="http://schemas.microsoft.com/office/drawing/2014/main" id="{37E9D223-4BB7-4C12-91B4-EF3EE6566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0"/>
            <a:ext cx="4679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9989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C39BE1-F1EE-47CA-8F28-A4568CD8D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8B995C0-A76C-4E86-A56F-D8C2EDD09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3554" name="Picture 2" descr="Znalezione obrazy dla zapytania smile man">
            <a:extLst>
              <a:ext uri="{FF2B5EF4-FFF2-40B4-BE49-F238E27FC236}">
                <a16:creationId xmlns:a16="http://schemas.microsoft.com/office/drawing/2014/main" id="{33760ECA-39E0-414A-B026-3883308B4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85825"/>
            <a:ext cx="76200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143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BE85AB6-A57C-411A-9E45-1CA999563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EBF6A2-065C-4CBC-8693-021977E63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4578" name="Picture 2" descr="Znalezione obrazy dla zapytania smile woman">
            <a:extLst>
              <a:ext uri="{FF2B5EF4-FFF2-40B4-BE49-F238E27FC236}">
                <a16:creationId xmlns:a16="http://schemas.microsoft.com/office/drawing/2014/main" id="{79A282E4-D503-48C8-B4BF-8D1145319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0"/>
            <a:ext cx="10274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462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F978C95-5E7F-41BF-B1A3-5BC73A7D2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E267BB-2B11-4FB3-B47E-8F178E99D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5602" name="Picture 2" descr="Znalezione obrazy dla zapytania smile baby">
            <a:extLst>
              <a:ext uri="{FF2B5EF4-FFF2-40B4-BE49-F238E27FC236}">
                <a16:creationId xmlns:a16="http://schemas.microsoft.com/office/drawing/2014/main" id="{3285C34D-B78E-4C5C-AEE3-5C730B62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8229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Znalezione obrazy dla zapytania smile grandma">
            <a:extLst>
              <a:ext uri="{FF2B5EF4-FFF2-40B4-BE49-F238E27FC236}">
                <a16:creationId xmlns:a16="http://schemas.microsoft.com/office/drawing/2014/main" id="{5AA55FD3-77B1-48C2-9134-2F4C5BD3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0" y="10041"/>
            <a:ext cx="3053593" cy="203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Znalezione obrazy dla zapytania smile grandpa">
            <a:extLst>
              <a:ext uri="{FF2B5EF4-FFF2-40B4-BE49-F238E27FC236}">
                <a16:creationId xmlns:a16="http://schemas.microsoft.com/office/drawing/2014/main" id="{C41E5AF7-B8BE-49BD-9FDB-B912C28A1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00" y="3028426"/>
            <a:ext cx="2613330" cy="382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Znalezione obrazy dla zapytania smile woman">
            <a:extLst>
              <a:ext uri="{FF2B5EF4-FFF2-40B4-BE49-F238E27FC236}">
                <a16:creationId xmlns:a16="http://schemas.microsoft.com/office/drawing/2014/main" id="{BBB1BA62-964F-40AC-9174-F1F1EB25C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406" y="0"/>
            <a:ext cx="3053593" cy="203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nalezione obrazy dla zapytania smile man">
            <a:extLst>
              <a:ext uri="{FF2B5EF4-FFF2-40B4-BE49-F238E27FC236}">
                <a16:creationId xmlns:a16="http://schemas.microsoft.com/office/drawing/2014/main" id="{4BF3ED84-9236-4D07-A509-4EC67B79D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128" y="4924338"/>
            <a:ext cx="2896872" cy="19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01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AC2D41-125C-46FE-A72C-AEF8EAFA4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738231"/>
            <a:ext cx="10131425" cy="6031684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l-PL" dirty="0"/>
              <a:t>Pierwsze „biada” odeszło. Oto po nim nadchodzą jeszcze dwa „biada”.</a:t>
            </a:r>
          </a:p>
          <a:p>
            <a:pPr marL="0" indent="0">
              <a:buNone/>
            </a:pPr>
            <a:r>
              <a:rPr lang="pl-PL" dirty="0">
                <a:solidFill>
                  <a:srgbClr val="FFFF00"/>
                </a:solidFill>
              </a:rPr>
              <a:t>Zatrąbił szósty anioł</a:t>
            </a:r>
            <a:r>
              <a:rPr lang="pl-PL" dirty="0"/>
              <a:t>.  Z czterech rogów złotego ołtarza,  który stał przed Bogiem, usłyszałem głos</a:t>
            </a:r>
          </a:p>
          <a:p>
            <a:pPr marL="0" indent="0">
              <a:buNone/>
            </a:pPr>
            <a:r>
              <a:rPr lang="pl-PL" dirty="0"/>
              <a:t>mówiący do szóstego anioła trzymającego trąbę: „</a:t>
            </a:r>
            <a:r>
              <a:rPr lang="pl-PL" b="1" dirty="0">
                <a:solidFill>
                  <a:schemeClr val="accent2">
                    <a:lumMod val="75000"/>
                  </a:schemeClr>
                </a:solidFill>
              </a:rPr>
              <a:t>Uwolnij czterech aniołów spętanych nad wielką rzeką Eufrat</a:t>
            </a:r>
            <a:r>
              <a:rPr lang="pl-PL" dirty="0"/>
              <a:t>”.</a:t>
            </a:r>
          </a:p>
          <a:p>
            <a:pPr marL="0" indent="0">
              <a:buNone/>
            </a:pPr>
            <a:r>
              <a:rPr lang="pl-PL" dirty="0"/>
              <a:t>I czterej aniołowie, którzy byli przygotowani na godzinę, dzień, miesiąc i rok, zostali uwolnieni, aby zabić jedną trzecią ludzi.</a:t>
            </a:r>
          </a:p>
          <a:p>
            <a:pPr marL="0" indent="0">
              <a:buNone/>
            </a:pPr>
            <a:r>
              <a:rPr lang="pl-PL" dirty="0"/>
              <a:t>Liczba wojska konnego wynosiła dwie miriady miriad. Ich liczbę usłyszałem.</a:t>
            </a:r>
          </a:p>
          <a:p>
            <a:pPr marL="0" indent="0">
              <a:buNone/>
            </a:pPr>
            <a:r>
              <a:rPr lang="pl-PL" dirty="0"/>
              <a:t>Tak więc zobaczyłem w widzeniu konie, a na nich jeźdźców, którzy mieli pancerze koloru ognia, hiacyntu i siarki. Łby koni podobne były do łbów lwów, a z ich pysków wydobywał się ogień, dym i siarka.</a:t>
            </a:r>
          </a:p>
          <a:p>
            <a:pPr marL="0" indent="0">
              <a:buNone/>
            </a:pPr>
            <a:r>
              <a:rPr lang="pl-PL" dirty="0"/>
              <a:t>Z powodu tych trzech plag: ognia, dymu i siarki, które wydobywały się z ich pysków,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zginęła jedna trzecia ludzi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A moc koni była w ich pyskach i w ogonach, gdyż ogony te były jak węże mające głowy, aby nimi kąsać.</a:t>
            </a:r>
          </a:p>
          <a:p>
            <a:pPr marL="0" indent="0">
              <a:buNone/>
            </a:pPr>
            <a:r>
              <a:rPr lang="pl-PL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Pozostali ludzie, którzy nie zginęli od tych plag, nie odwrócili się od dzieł swoich rąk. </a:t>
            </a:r>
            <a:r>
              <a:rPr lang="pl-PL" dirty="0"/>
              <a:t>Nie przestali oddawać pokłonu demonom  oraz złotym, srebrnym, miedzianym, kamiennym i drewnianym bożkom, co nie potrafią ani widzieć, ani słyszeć, ani chodzić.</a:t>
            </a:r>
          </a:p>
          <a:p>
            <a:pPr marL="0" indent="0">
              <a:buNone/>
            </a:pPr>
            <a:r>
              <a:rPr lang="pl-PL" dirty="0"/>
              <a:t>Nie odwrócili się także od swych morderstw ani od czarów,  ani od nierządu, ani od kradzieży.</a:t>
            </a:r>
          </a:p>
        </p:txBody>
      </p:sp>
    </p:spTree>
    <p:extLst>
      <p:ext uri="{BB962C8B-B14F-4D97-AF65-F5344CB8AC3E}">
        <p14:creationId xmlns:p14="http://schemas.microsoft.com/office/powerpoint/2010/main" val="3522437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04BCC2D-AD3B-4B44-8E3E-E9582455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1ECFBAD-D1A8-4CEF-A734-B705C82268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Znalezione obrazy dla zapytania locust revelation">
            <a:extLst>
              <a:ext uri="{FF2B5EF4-FFF2-40B4-BE49-F238E27FC236}">
                <a16:creationId xmlns:a16="http://schemas.microsoft.com/office/drawing/2014/main" id="{FAE10C9C-5914-4CC1-A760-1DCAEC854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" y="0"/>
            <a:ext cx="10539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45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EDB58-0BF4-4359-BF18-7CC69BDBB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4400" b="1" dirty="0">
                <a:solidFill>
                  <a:srgbClr val="FAAF00"/>
                </a:solidFill>
              </a:rPr>
              <a:t>Gwiazda, klucz do otchłani, piec</a:t>
            </a:r>
            <a:endParaRPr lang="pl-PL" sz="4400" b="1" dirty="0">
              <a:solidFill>
                <a:srgbClr val="FAAF00"/>
              </a:solidFill>
              <a:latin typeface="Bahnschrift SemiBold SemiConden" panose="020B0502040204020203" pitchFamily="34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A8E0F58-0D3D-4B43-8270-7DF27E4C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230" y="1384184"/>
            <a:ext cx="10855354" cy="5259898"/>
          </a:xfrm>
        </p:spPr>
        <p:txBody>
          <a:bodyPr>
            <a:normAutofit/>
          </a:bodyPr>
          <a:lstStyle/>
          <a:p>
            <a:r>
              <a:rPr lang="pl-PL" sz="2800" dirty="0">
                <a:solidFill>
                  <a:srgbClr val="FFFF00"/>
                </a:solidFill>
              </a:rPr>
              <a:t>Gwiazda</a:t>
            </a:r>
            <a:r>
              <a:rPr lang="pl-PL" sz="2800" dirty="0"/>
              <a:t> (gr. astra): anioł zagłady lub Lucyfer</a:t>
            </a:r>
          </a:p>
          <a:p>
            <a:r>
              <a:rPr lang="pl-PL" dirty="0">
                <a:solidFill>
                  <a:srgbClr val="FFFF00"/>
                </a:solidFill>
              </a:rPr>
              <a:t>Otchłań: </a:t>
            </a:r>
            <a:r>
              <a:rPr lang="pl-PL" dirty="0">
                <a:solidFill>
                  <a:schemeClr val="tx1"/>
                </a:solidFill>
              </a:rPr>
              <a:t>(hebr. ‏</a:t>
            </a:r>
            <a:r>
              <a:rPr lang="he-IL" dirty="0">
                <a:solidFill>
                  <a:srgbClr val="00B0F0"/>
                </a:solidFill>
              </a:rPr>
              <a:t>אֲבַדּוֹן - </a:t>
            </a:r>
            <a:r>
              <a:rPr lang="pl-PL" dirty="0">
                <a:solidFill>
                  <a:srgbClr val="00B0F0"/>
                </a:solidFill>
              </a:rPr>
              <a:t>  </a:t>
            </a:r>
            <a:r>
              <a:rPr lang="pl-PL" dirty="0">
                <a:solidFill>
                  <a:schemeClr val="tx1"/>
                </a:solidFill>
              </a:rPr>
              <a:t>niszczyciel, gr. </a:t>
            </a:r>
            <a:r>
              <a:rPr lang="pl-PL" dirty="0" err="1">
                <a:solidFill>
                  <a:schemeClr val="tx1"/>
                </a:solidFill>
              </a:rPr>
              <a:t>Apollyon</a:t>
            </a:r>
            <a:r>
              <a:rPr lang="pl-PL" dirty="0">
                <a:solidFill>
                  <a:schemeClr val="tx1"/>
                </a:solidFill>
              </a:rPr>
              <a:t>, łac. </a:t>
            </a:r>
            <a:r>
              <a:rPr lang="pl-PL" dirty="0" err="1">
                <a:solidFill>
                  <a:schemeClr val="tx1"/>
                </a:solidFill>
              </a:rPr>
              <a:t>Exterminans</a:t>
            </a:r>
            <a:r>
              <a:rPr lang="pl-PL" dirty="0">
                <a:solidFill>
                  <a:schemeClr val="tx1"/>
                </a:solidFill>
              </a:rPr>
              <a:t>)</a:t>
            </a:r>
          </a:p>
          <a:p>
            <a:r>
              <a:rPr lang="pl-PL" dirty="0">
                <a:solidFill>
                  <a:schemeClr val="tx1"/>
                </a:solidFill>
              </a:rPr>
              <a:t>Według niektórych rabinów jest to 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najgłębsze miejsce w piekle</a:t>
            </a:r>
            <a:r>
              <a:rPr lang="pl-PL" dirty="0">
                <a:solidFill>
                  <a:schemeClr val="tx1"/>
                </a:solidFill>
              </a:rPr>
              <a:t>.</a:t>
            </a:r>
          </a:p>
          <a:p>
            <a:r>
              <a:rPr lang="pl-PL" dirty="0">
                <a:solidFill>
                  <a:schemeClr val="tx1"/>
                </a:solidFill>
              </a:rPr>
              <a:t>Więzienie złych duchów.</a:t>
            </a:r>
          </a:p>
          <a:p>
            <a:r>
              <a:rPr lang="pl-PL" dirty="0">
                <a:solidFill>
                  <a:schemeClr val="tx1"/>
                </a:solidFill>
              </a:rPr>
              <a:t>Pierwotnie inna nazwa </a:t>
            </a:r>
            <a:r>
              <a:rPr lang="pl-PL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szeolu</a:t>
            </a:r>
            <a:r>
              <a:rPr lang="pl-PL" dirty="0">
                <a:solidFill>
                  <a:schemeClr val="tx1"/>
                </a:solidFill>
              </a:rPr>
              <a:t>.</a:t>
            </a:r>
            <a:endParaRPr lang="pl-PL" dirty="0"/>
          </a:p>
          <a:p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Teorie na temat pochodzenia terminu „</a:t>
            </a:r>
            <a:r>
              <a:rPr lang="pl-PL" dirty="0" err="1">
                <a:solidFill>
                  <a:schemeClr val="tx1">
                    <a:lumMod val="95000"/>
                  </a:schemeClr>
                </a:solidFill>
              </a:rPr>
              <a:t>szeol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” nie są pewne. Dawniej część badaczy przyjmowała, że pochodzi od </a:t>
            </a:r>
            <a:r>
              <a:rPr lang="pl-PL" dirty="0">
                <a:solidFill>
                  <a:srgbClr val="FAB000"/>
                </a:solidFill>
              </a:rPr>
              <a:t>„spustoszenia”, 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ale to znaczenie zostało porzucone przez badaczy. Obecnie na ogół przyjmuje się, że pochodzi od </a:t>
            </a:r>
            <a:r>
              <a:rPr lang="pl-PL" dirty="0">
                <a:solidFill>
                  <a:srgbClr val="FAB000"/>
                </a:solidFill>
              </a:rPr>
              <a:t>„błagania” </a:t>
            </a:r>
            <a:r>
              <a:rPr lang="pl-PL" dirty="0">
                <a:solidFill>
                  <a:schemeClr val="tx1">
                    <a:lumMod val="95000"/>
                  </a:schemeClr>
                </a:solidFill>
              </a:rPr>
              <a:t>i tym samym oznacza „miejsce błagania”.</a:t>
            </a:r>
          </a:p>
        </p:txBody>
      </p:sp>
    </p:spTree>
    <p:extLst>
      <p:ext uri="{BB962C8B-B14F-4D97-AF65-F5344CB8AC3E}">
        <p14:creationId xmlns:p14="http://schemas.microsoft.com/office/powerpoint/2010/main" val="1322530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A7D78E-24D5-4CA7-BA31-40CA0B514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FDD257-8DB9-4883-9636-8E0FECBF74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 descr="https://upload.wikimedia.org/wikipedia/commons/9/93/Brooklyn_Museum_-_The_Bad_Rich_Man_in_Hell_%28Le_mauvais_riche_dans_l%27Enfer%29_-_James_Tissot_-_overall.jpg">
            <a:extLst>
              <a:ext uri="{FF2B5EF4-FFF2-40B4-BE49-F238E27FC236}">
                <a16:creationId xmlns:a16="http://schemas.microsoft.com/office/drawing/2014/main" id="{873E8613-B924-4451-B4FF-204483FBD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575" y="0"/>
            <a:ext cx="4768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857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6C1CD67-B990-4ED6-ADEE-0E082A7D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7AC01D7-0E21-4771-BE4F-9A7A8104A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Znalezione obrazy dla zapytania sheol">
            <a:extLst>
              <a:ext uri="{FF2B5EF4-FFF2-40B4-BE49-F238E27FC236}">
                <a16:creationId xmlns:a16="http://schemas.microsoft.com/office/drawing/2014/main" id="{D9D3FD36-6560-482F-9669-6D237C983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196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F6884E-EA1D-4623-B528-F01044711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8C9003-56DC-4F8D-B3AF-8FD97CD8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Znalezione obrazy dla zapytania dante">
            <a:extLst>
              <a:ext uri="{FF2B5EF4-FFF2-40B4-BE49-F238E27FC236}">
                <a16:creationId xmlns:a16="http://schemas.microsoft.com/office/drawing/2014/main" id="{291AF8AC-67B5-4F21-9883-F838892F2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0"/>
            <a:ext cx="4594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029555"/>
      </p:ext>
    </p:extLst>
  </p:cSld>
  <p:clrMapOvr>
    <a:masterClrMapping/>
  </p:clrMapOvr>
</p:sld>
</file>

<file path=ppt/theme/theme1.xml><?xml version="1.0" encoding="utf-8"?>
<a:theme xmlns:a="http://schemas.openxmlformats.org/drawingml/2006/main" name="Głębokość">
  <a:themeElements>
    <a:clrScheme name="Głębokość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Głębokość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łębokość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TM04033923[[fn=Głębokość]]</Template>
  <TotalTime>1188</TotalTime>
  <Words>923</Words>
  <Application>Microsoft Office PowerPoint</Application>
  <PresentationFormat>Panoramiczny</PresentationFormat>
  <Paragraphs>67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8" baseType="lpstr">
      <vt:lpstr>Arial</vt:lpstr>
      <vt:lpstr>Bahnschrift SemiBold SemiConden</vt:lpstr>
      <vt:lpstr>Corbel</vt:lpstr>
      <vt:lpstr>Głębokość</vt:lpstr>
      <vt:lpstr>APOKALIPSA</vt:lpstr>
      <vt:lpstr>Siódma pieczęć</vt:lpstr>
      <vt:lpstr>Prezentacja programu PowerPoint</vt:lpstr>
      <vt:lpstr>Prezentacja programu PowerPoint</vt:lpstr>
      <vt:lpstr>Prezentacja programu PowerPoint</vt:lpstr>
      <vt:lpstr>Gwiazda, klucz do otchłani, piec</vt:lpstr>
      <vt:lpstr>Prezentacja programu PowerPoint</vt:lpstr>
      <vt:lpstr>Prezentacja programu PowerPoint</vt:lpstr>
      <vt:lpstr>Prezentacja programu PowerPoint</vt:lpstr>
      <vt:lpstr>Prezentacja programu PowerPoint</vt:lpstr>
      <vt:lpstr>Szarańcza i skorpion</vt:lpstr>
      <vt:lpstr>Szarańcza</vt:lpstr>
      <vt:lpstr>Skorpion</vt:lpstr>
      <vt:lpstr>Szarańcza i skorpion</vt:lpstr>
      <vt:lpstr>Szarańcza i skorpion</vt:lpstr>
      <vt:lpstr>Prezentacja programu PowerPoint</vt:lpstr>
      <vt:lpstr>W owych dniach ludzie będą szukać śmierci i nie znajdą jej</vt:lpstr>
      <vt:lpstr>W owych dniach ludzie będą szukać śmierci i nie znajdą jej</vt:lpstr>
      <vt:lpstr>Prezentacja programu PowerPoint</vt:lpstr>
      <vt:lpstr>Prezentacja programu PowerPoint</vt:lpstr>
      <vt:lpstr>Uwolnij czterech aniołów spętanych nad wielką rzeką Eufrat</vt:lpstr>
      <vt:lpstr>Prezentacja programu PowerPoint</vt:lpstr>
      <vt:lpstr>Prezentacja programu PowerPoint</vt:lpstr>
      <vt:lpstr>Uwolnij czterech aniołów spętanych nad wielką rzeką Eufrat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APOKALIPSA</dc:title>
  <dc:creator>Mateusz Szerszeń</dc:creator>
  <cp:lastModifiedBy>Mateusz Szerszeń</cp:lastModifiedBy>
  <cp:revision>171</cp:revision>
  <dcterms:created xsi:type="dcterms:W3CDTF">2018-09-06T17:04:25Z</dcterms:created>
  <dcterms:modified xsi:type="dcterms:W3CDTF">2019-02-23T09:35:07Z</dcterms:modified>
</cp:coreProperties>
</file>